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1209-53B7-45D6-A05C-25886B56ECB9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8AF4-23B9-4087-AE28-2E919565E6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1209-53B7-45D6-A05C-25886B56ECB9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8AF4-23B9-4087-AE28-2E919565E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1209-53B7-45D6-A05C-25886B56ECB9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8AF4-23B9-4087-AE28-2E919565E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1209-53B7-45D6-A05C-25886B56ECB9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8AF4-23B9-4087-AE28-2E919565E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1209-53B7-45D6-A05C-25886B56ECB9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8AF4-23B9-4087-AE28-2E919565E6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1209-53B7-45D6-A05C-25886B56ECB9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8AF4-23B9-4087-AE28-2E919565E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1209-53B7-45D6-A05C-25886B56ECB9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8AF4-23B9-4087-AE28-2E919565E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1209-53B7-45D6-A05C-25886B56ECB9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8AF4-23B9-4087-AE28-2E919565E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1209-53B7-45D6-A05C-25886B56ECB9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8AF4-23B9-4087-AE28-2E919565E6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1209-53B7-45D6-A05C-25886B56ECB9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8AF4-23B9-4087-AE28-2E919565E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1209-53B7-45D6-A05C-25886B56ECB9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8AF4-23B9-4087-AE28-2E919565E6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681209-53B7-45D6-A05C-25886B56ECB9}" type="datetimeFigureOut">
              <a:rPr lang="en-US" smtClean="0"/>
              <a:t>27-May-20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478AF4-23B9-4087-AE28-2E919565E69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519" y="879168"/>
            <a:ext cx="7772400" cy="1470025"/>
          </a:xfrm>
        </p:spPr>
        <p:txBody>
          <a:bodyPr/>
          <a:lstStyle/>
          <a:p>
            <a:r>
              <a:rPr lang="sr-Cyrl-RS" b="1" dirty="0" smtClean="0"/>
              <a:t>Магија бројева у књижевности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357430"/>
            <a:ext cx="69294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RS" sz="2200" dirty="0" smtClean="0"/>
              <a:t> </a:t>
            </a:r>
            <a:r>
              <a:rPr lang="sr-Cyrl-RS" sz="2000" b="1" dirty="0" smtClean="0"/>
              <a:t>Магија грчка реч, чарање, враџбина, празноверја, сила, моћ</a:t>
            </a:r>
          </a:p>
          <a:p>
            <a:pPr>
              <a:buFontTx/>
              <a:buChar char="-"/>
            </a:pPr>
            <a:r>
              <a:rPr lang="sr-Cyrl-RS" sz="2000" b="1" dirty="0" smtClean="0"/>
              <a:t> Бројеви у књижевности имају симболички смисао (у народној књижевности то су непарни бројеви, то су силе које прате главног јунака)</a:t>
            </a:r>
          </a:p>
          <a:p>
            <a:pPr>
              <a:buFontTx/>
              <a:buChar char="-"/>
            </a:pPr>
            <a:r>
              <a:rPr lang="sr-Cyrl-RS" sz="2000" b="1" dirty="0"/>
              <a:t> </a:t>
            </a:r>
            <a:r>
              <a:rPr lang="sr-Cyrl-RS" sz="2000" b="1" dirty="0" smtClean="0"/>
              <a:t>Бројева има и у уметничкој књижевности, то су симболи (идеје које прате главне ликове, увек имају градацију)</a:t>
            </a:r>
          </a:p>
          <a:p>
            <a:pPr>
              <a:buFontTx/>
              <a:buChar char="-"/>
            </a:pPr>
            <a:r>
              <a:rPr lang="sr-Cyrl-RS" sz="2000" b="1" dirty="0"/>
              <a:t> </a:t>
            </a:r>
            <a:r>
              <a:rPr lang="sr-Cyrl-RS" sz="2000" b="1" dirty="0" smtClean="0"/>
              <a:t>Као потврда да књижевност учи, важно је осврнути се на симболику истих у одабраним књижевним делима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Евалуациони лист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Cyrl-RS" sz="2200" b="1" dirty="0" smtClean="0"/>
              <a:t>Еваулација – процена, вредновања твог рада – очекујем да објективно одговориш што потврђује колико си етички постао зрелији и одговорнији.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200" b="1" dirty="0" smtClean="0"/>
              <a:t>Рад на истраживању проблемског задатка помогао ми је (потпуно/делимично/ни мало).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200" b="1" dirty="0" smtClean="0"/>
              <a:t>Научио сам у току рада на даљину да могу да одговорим захтевима критичког вредновања (потпуно/делимично/ни мало).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200" b="1" dirty="0" smtClean="0"/>
              <a:t>Пронашао сам своје пропусте у раду (да/не)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200" b="1" dirty="0" smtClean="0"/>
              <a:t>Похвалио бих себе због самосталности, сналажљивости </a:t>
            </a:r>
            <a:r>
              <a:rPr lang="sr-Cyrl-RS" sz="2200" b="1" dirty="0" smtClean="0">
                <a:solidFill>
                  <a:srgbClr val="C00000"/>
                </a:solidFill>
              </a:rPr>
              <a:t>(да/не).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Број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571612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200" dirty="0" smtClean="0"/>
              <a:t> </a:t>
            </a:r>
            <a:r>
              <a:rPr lang="sr-Cyrl-RS" sz="2200" b="1" dirty="0" smtClean="0"/>
              <a:t>- Речник симбола указује на то да је то број који омогућава свођење мноштва на једно</a:t>
            </a:r>
          </a:p>
          <a:p>
            <a:pPr>
              <a:buNone/>
            </a:pPr>
            <a:r>
              <a:rPr lang="sr-Cyrl-RS" sz="2200" b="1" dirty="0" smtClean="0"/>
              <a:t> - Успоставља ред и склад материјалног и духовног остварења</a:t>
            </a:r>
          </a:p>
          <a:p>
            <a:pPr>
              <a:buNone/>
            </a:pPr>
            <a:r>
              <a:rPr lang="sr-Cyrl-RS" sz="2200" b="1" dirty="0"/>
              <a:t> </a:t>
            </a:r>
            <a:r>
              <a:rPr lang="sr-Cyrl-RS" sz="2200" b="1" dirty="0" smtClean="0"/>
              <a:t>- То је, љубав као збир свих човекових могућности (Данте - љубав према Беатриче, Петрака – љубав према Лаури, Змај – љубав према Ружи Личанин, Ана Карењина – Вронски)</a:t>
            </a:r>
          </a:p>
          <a:p>
            <a:pPr>
              <a:buNone/>
            </a:pPr>
            <a:r>
              <a:rPr lang="sr-Cyrl-RS" sz="2200" b="1" dirty="0" smtClean="0"/>
              <a:t> - Или љубав као одговор на животне проблеме (Антигона – Креонт) 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0"/>
            <a:ext cx="8229600" cy="1143000"/>
          </a:xfrm>
        </p:spPr>
        <p:txBody>
          <a:bodyPr/>
          <a:lstStyle/>
          <a:p>
            <a:r>
              <a:rPr lang="sr-Cyrl-RS" b="1" dirty="0" smtClean="0"/>
              <a:t>Примери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2985"/>
            <a:ext cx="4161656" cy="3798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1600" b="1" dirty="0" smtClean="0"/>
              <a:t>-   У стиховима из романа Евгеније Оњегин разлоге које Оњегин наводи Татјани када одбија њену љубав: </a:t>
            </a:r>
          </a:p>
          <a:p>
            <a:pPr>
              <a:buNone/>
            </a:pPr>
            <a:r>
              <a:rPr lang="sr-Cyrl-RS" sz="1600" b="1" i="1" dirty="0" smtClean="0"/>
              <a:t>    Слободу празну нисам хтео</a:t>
            </a:r>
          </a:p>
          <a:p>
            <a:pPr>
              <a:buNone/>
            </a:pPr>
            <a:r>
              <a:rPr lang="sr-Cyrl-RS" sz="1600" b="1" i="1" dirty="0" smtClean="0"/>
              <a:t>    Да изгубим пун чудног страха...</a:t>
            </a:r>
          </a:p>
          <a:p>
            <a:pPr>
              <a:buNone/>
            </a:pPr>
            <a:r>
              <a:rPr lang="sr-Cyrl-RS" sz="1600" b="1" i="1" dirty="0" smtClean="0"/>
              <a:t>    Невезан ничим, ја сам затим</a:t>
            </a:r>
          </a:p>
          <a:p>
            <a:pPr>
              <a:buNone/>
            </a:pPr>
            <a:r>
              <a:rPr lang="sr-Cyrl-RS" sz="1600" b="1" i="1" dirty="0" smtClean="0"/>
              <a:t>    Мислио да слобода може</a:t>
            </a:r>
          </a:p>
          <a:p>
            <a:pPr>
              <a:buNone/>
            </a:pPr>
            <a:r>
              <a:rPr lang="sr-Cyrl-RS" sz="1600" b="1" i="1" dirty="0" smtClean="0"/>
              <a:t>    да надокнади срећу. Боже!</a:t>
            </a:r>
          </a:p>
          <a:p>
            <a:pPr>
              <a:buFontTx/>
              <a:buChar char="-"/>
            </a:pPr>
            <a:r>
              <a:rPr lang="sr-Cyrl-RS" sz="1600" b="1" dirty="0" smtClean="0"/>
              <a:t>Змај песме у Ђулићима посвећује вољеној жени, у тој љубави он види само једно... (допуни стиховима које узимаш за доказ)</a:t>
            </a:r>
          </a:p>
          <a:p>
            <a:pPr>
              <a:buFontTx/>
              <a:buChar char="-"/>
            </a:pPr>
            <a:r>
              <a:rPr lang="sr-Cyrl-RS" sz="1600" b="1" dirty="0" smtClean="0"/>
              <a:t>Данило Киш у седиште свог уметничког остварења у новели Енциклопедији у средиште свега ставља само једно (допуни доказом из новеле)</a:t>
            </a:r>
          </a:p>
          <a:p>
            <a:pPr>
              <a:buFontTx/>
              <a:buChar char="-"/>
            </a:pPr>
            <a:r>
              <a:rPr lang="sr-Cyrl-RS" sz="1600" b="1" dirty="0" smtClean="0"/>
              <a:t>У збирци песама Тражим помиловање песникиња у средиште својих етичких размишљања ставља само једно (допуни доказом из збирке)</a:t>
            </a:r>
          </a:p>
          <a:p>
            <a:pPr>
              <a:buFontTx/>
              <a:buChar char="-"/>
            </a:pPr>
            <a:endParaRPr lang="sr-Cyrl-R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428999" cy="34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Број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357298"/>
            <a:ext cx="7498080" cy="48006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Cyrl-RS" sz="2200" b="1" dirty="0" smtClean="0"/>
              <a:t>У Речнику симбола пише да је то број који указује на равнотежу или нарушену равнотежу. </a:t>
            </a:r>
          </a:p>
          <a:p>
            <a:pPr>
              <a:buFontTx/>
              <a:buChar char="-"/>
            </a:pPr>
            <a:r>
              <a:rPr lang="sr-Cyrl-RS" sz="2200" b="1" dirty="0" smtClean="0"/>
              <a:t>У књижевности овај број указује на унутрашње деобе, поделу личности сукоб духа и нагона, не само код људи већ и богова, изазива трагедију има разорну моћ ако се човек добровољно одрекне слободе</a:t>
            </a:r>
          </a:p>
          <a:p>
            <a:pPr>
              <a:buFontTx/>
              <a:buChar char="-"/>
            </a:pPr>
            <a:r>
              <a:rPr lang="sr-Cyrl-RS" sz="2200" b="1" dirty="0" smtClean="0"/>
              <a:t>Човек је осуђен на одрицање на несавшеност али и борбу за хуманије трајање</a:t>
            </a:r>
          </a:p>
          <a:p>
            <a:pPr>
              <a:buFontTx/>
              <a:buChar char="-"/>
            </a:pPr>
            <a:r>
              <a:rPr lang="sr-Cyrl-RS" sz="2200" b="1" dirty="0" smtClean="0"/>
              <a:t>Разорна моћ антипода, Ерос и Танатос, када се удруже јаке су и мора бити жртава (Хамлет, Ана Карењина...) 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Примери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357298"/>
            <a:ext cx="7498080" cy="48006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Cyrl-RS" sz="2200" b="1" dirty="0" smtClean="0"/>
              <a:t>Шта је по Хамлетовом схватању бити – не бити (потврди примером из дела).</a:t>
            </a:r>
          </a:p>
          <a:p>
            <a:pPr>
              <a:buFontTx/>
              <a:buChar char="-"/>
            </a:pPr>
            <a:r>
              <a:rPr lang="sr-Cyrl-RS" sz="2200" b="1" dirty="0" smtClean="0"/>
              <a:t>У драми </a:t>
            </a:r>
            <a:r>
              <a:rPr lang="sr-Cyrl-RS" sz="2200" b="1" dirty="0" smtClean="0"/>
              <a:t>Чекајући </a:t>
            </a:r>
            <a:r>
              <a:rPr lang="sr-Cyrl-RS" sz="2200" b="1" dirty="0" smtClean="0"/>
              <a:t>Годоа – ко чека, а ко трага (докажи одабраним цитатом)</a:t>
            </a:r>
          </a:p>
          <a:p>
            <a:pPr>
              <a:buFontTx/>
              <a:buChar char="-"/>
            </a:pPr>
            <a:r>
              <a:rPr lang="sr-Cyrl-RS" sz="2200" b="1" dirty="0" smtClean="0"/>
              <a:t>У Ћосићевом роману </a:t>
            </a:r>
            <a:r>
              <a:rPr lang="sr-Cyrl-RS" sz="2200" b="1" dirty="0" smtClean="0"/>
              <a:t>Време </a:t>
            </a:r>
            <a:r>
              <a:rPr lang="sr-Cyrl-RS" sz="2200" b="1" dirty="0" smtClean="0"/>
              <a:t>смрти, сукоб духа и нагона оличен је у преровским Катићима и београдским Катићима (докажи тај дуализам). </a:t>
            </a:r>
          </a:p>
          <a:p>
            <a:pPr>
              <a:buFontTx/>
              <a:buChar char="-"/>
            </a:pPr>
            <a:r>
              <a:rPr lang="sr-Cyrl-RS" sz="2200" b="1" dirty="0" smtClean="0"/>
              <a:t>Ахмед Нурудин је између вере и власти, дервиша или брата, љубави или мржње (потврди примером).</a:t>
            </a:r>
          </a:p>
          <a:p>
            <a:pPr>
              <a:buFontTx/>
              <a:buChar char="-"/>
            </a:pPr>
            <a:r>
              <a:rPr lang="sr-Cyrl-RS" sz="2200" b="1" dirty="0" smtClean="0"/>
              <a:t>“Проклета авлија” дели свет на две различите групе људи (</a:t>
            </a:r>
            <a:r>
              <a:rPr lang="sr-Cyrl-RS" sz="2200" b="1" dirty="0" smtClean="0">
                <a:solidFill>
                  <a:srgbClr val="FF0000"/>
                </a:solidFill>
              </a:rPr>
              <a:t>потврди доказе из дела</a:t>
            </a:r>
            <a:r>
              <a:rPr lang="sr-Cyrl-RS" sz="2200" b="1" dirty="0" smtClean="0"/>
              <a:t>).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 smtClean="0"/>
              <a:t>Број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7498080" cy="4800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sr-Cyrl-RS" sz="2400" b="1" dirty="0" smtClean="0"/>
              <a:t>-  Речник симбола открива да је овај број, број интелектуалног и духовног реда, али и број који може уколико се не оствари ред, и не могуће га је остварити може бити број трагедије.</a:t>
            </a:r>
          </a:p>
          <a:p>
            <a:pPr marL="514350" indent="-514350">
              <a:buNone/>
            </a:pPr>
            <a:r>
              <a:rPr lang="sr-Cyrl-RS" sz="2400" b="1" dirty="0" smtClean="0"/>
              <a:t>- У роману “Ана Карењина” то је троугао Ана – Вронски – Карењин. </a:t>
            </a:r>
          </a:p>
          <a:p>
            <a:pPr marL="514350" indent="-514350">
              <a:buNone/>
            </a:pPr>
            <a:r>
              <a:rPr lang="sr-Cyrl-RS" sz="2400" b="1" dirty="0" smtClean="0"/>
              <a:t>- У роману “Сеобе” то је троугао Вук Исакович – Госпожа Дафина – Аранђел Исакович.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Примери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288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400" b="1" dirty="0" smtClean="0"/>
              <a:t>-  У роману “Чича Горио”, троугао Горио и његове кћери.</a:t>
            </a:r>
          </a:p>
          <a:p>
            <a:pPr>
              <a:buNone/>
            </a:pPr>
            <a:r>
              <a:rPr lang="sr-Cyrl-RS" sz="2400" b="1" dirty="0" smtClean="0"/>
              <a:t>-  Поезија Превера – песма “Увело лишће”, има три мотива у којима открива став према животу и љубави.</a:t>
            </a:r>
          </a:p>
          <a:p>
            <a:pPr>
              <a:buNone/>
            </a:pPr>
            <a:r>
              <a:rPr lang="sr-Cyrl-RS" sz="2400" b="1" dirty="0" smtClean="0"/>
              <a:t>-  Ћосићев роман “Корени” у средиште радње ставља троугао (духовни отац, мајка, биолошки отац). Аћим је везан за сваку поменуту одлуку размишљањем и осећањима (допуни цитатом)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Циљ проблемске обраде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400" dirty="0" smtClean="0"/>
              <a:t>-  </a:t>
            </a:r>
            <a:r>
              <a:rPr lang="sr-Cyrl-RS" sz="2400" b="1" dirty="0" smtClean="0"/>
              <a:t>Синтеза градива захтева од вас да етичко и естетичко значење књижевног дела повежете и прикажете колико сте емоционално сазрели и колико на задат проблем можете самостално одговорити.</a:t>
            </a:r>
          </a:p>
          <a:p>
            <a:pPr>
              <a:buNone/>
            </a:pPr>
            <a:r>
              <a:rPr lang="sr-Cyrl-RS" sz="2400" b="1" dirty="0" smtClean="0"/>
              <a:t>-  Ово су само понуђени примери, дозволите да чак и сами пронађете неке нове, духовне вредности или бројеве које можете искористити за свој одговор.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</TotalTime>
  <Words>730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Corbel</vt:lpstr>
      <vt:lpstr>Gill Sans MT</vt:lpstr>
      <vt:lpstr>Verdana</vt:lpstr>
      <vt:lpstr>Wingdings 2</vt:lpstr>
      <vt:lpstr>Solstice</vt:lpstr>
      <vt:lpstr>Магија бројева у књижевности</vt:lpstr>
      <vt:lpstr>Број 1</vt:lpstr>
      <vt:lpstr>PowerPoint Presentation</vt:lpstr>
      <vt:lpstr>Примери</vt:lpstr>
      <vt:lpstr>Број 2</vt:lpstr>
      <vt:lpstr>Примери</vt:lpstr>
      <vt:lpstr>Број 3</vt:lpstr>
      <vt:lpstr>Примери</vt:lpstr>
      <vt:lpstr>Циљ проблемске обраде</vt:lpstr>
      <vt:lpstr>Евалуациони лист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Магија бројева у књижевности</dc:title>
  <dc:creator>XIIu</dc:creator>
  <cp:lastModifiedBy>Windows User</cp:lastModifiedBy>
  <cp:revision>12</cp:revision>
  <dcterms:created xsi:type="dcterms:W3CDTF">2020-05-22T09:33:30Z</dcterms:created>
  <dcterms:modified xsi:type="dcterms:W3CDTF">2020-05-27T09:41:02Z</dcterms:modified>
</cp:coreProperties>
</file>